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60" r:id="rId3"/>
    <p:sldId id="263" r:id="rId4"/>
    <p:sldId id="256" r:id="rId5"/>
    <p:sldId id="315" r:id="rId6"/>
    <p:sldId id="316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306" r:id="rId29"/>
    <p:sldId id="308" r:id="rId30"/>
    <p:sldId id="309" r:id="rId31"/>
    <p:sldId id="307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266" r:id="rId42"/>
    <p:sldId id="284" r:id="rId43"/>
    <p:sldId id="310" r:id="rId44"/>
    <p:sldId id="317" r:id="rId45"/>
    <p:sldId id="311" r:id="rId46"/>
    <p:sldId id="312" r:id="rId47"/>
    <p:sldId id="318" r:id="rId48"/>
    <p:sldId id="313" r:id="rId49"/>
    <p:sldId id="314" r:id="rId50"/>
    <p:sldId id="261" r:id="rId51"/>
    <p:sldId id="258" r:id="rId52"/>
  </p:sldIdLst>
  <p:sldSz cx="9144000" cy="51450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27F"/>
    <a:srgbClr val="97C4FF"/>
    <a:srgbClr val="9E97FF"/>
    <a:srgbClr val="FF9966"/>
    <a:srgbClr val="FFFFFF"/>
    <a:srgbClr val="1C1C1C"/>
    <a:srgbClr val="4D4D4D"/>
    <a:srgbClr val="F8F8F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6" autoAdjust="0"/>
  </p:normalViewPr>
  <p:slideViewPr>
    <p:cSldViewPr>
      <p:cViewPr varScale="1">
        <p:scale>
          <a:sx n="84" d="100"/>
          <a:sy n="84" d="100"/>
        </p:scale>
        <p:origin x="76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B6A62-B674-4519-8236-87A8BF25BAD7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D6D68-D4C5-438A-9E3C-07D046679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73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63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8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8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34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0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09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9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0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13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01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9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33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10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81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48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85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62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86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01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6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541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07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28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15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42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27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1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98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0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174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9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8565-AF0B-40C9-BB2F-9B61A1A55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236002-47CD-4848-A719-BC47684EE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5CA36-721C-4788-9835-420CB998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A131D-5ACE-4169-BEF6-688998CE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2428D-DEF4-4F89-8EFC-226A63B9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9D6816-CF7C-4F65-81EF-2A4826E64FF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8841284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343AB-1604-4060-AA60-8D8635B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908F07-1944-4DF3-B2E9-BFA3B1430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3C33DE-3788-4905-9C13-C1A08FF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D865CE-2FEC-4EE3-9483-8FFC23EA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3E0D00-0948-4272-8194-53D20DD7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628D5E-8C1E-49BF-92C1-AB2681F5CAB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778808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AA24BA-5ACB-4AE7-998F-087FB2407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94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D5842C-DF2D-4DB5-AF95-2CB641258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94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FE873-3DB1-45D0-9990-22AF951C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D873CB-2A5B-4F9A-919A-765C1A2B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190E0-7DF8-4176-98E8-E0833816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8FD33-B05C-47D0-A4E8-648A2E3E62D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414436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94F54-5D38-4A5D-8947-30F80A15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DF7CC-DA6D-4DDF-B109-66A803D03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188E0-92DC-4C8D-BF18-137D702A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22C2A-26F9-4361-8592-0F899F0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3E1F9-5911-44FA-B573-F0BDF8CC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447A8-9D63-4C8C-8B43-F1835AA0D9D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572832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D9B06-FEEE-471D-90F1-F852AABE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280DE2-8A7D-4E41-BB32-0D8271370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0FCAB-6BF3-4D7F-B847-ADF3832C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25FD9-87BB-4594-8FA8-67160453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CCF27-33FC-4613-A703-D4EF41DF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22918-6490-4670-984E-FB21367F46C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937409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25C75-2F94-4306-9537-005A4723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F5775-F77C-49E8-A4E9-FC5D1CBB9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F27947-A9E4-4731-B1F7-64CCFA56F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56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E40A3-0889-45F9-ACB6-680DFD11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499987-F0D3-43EF-8F3D-4780586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41C50F-25FD-4F71-96D5-16F79B97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5519E-08A2-4A82-8FF0-E8E0C549510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043036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42CC7-A45F-4892-A1AF-1470DE9A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DFBB83-9577-4FBB-92A5-CCD837BC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2E59DB-22A4-4623-88AE-AAC0F63C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E8FF48-CB2A-4F1A-AD41-51169DC78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24479-CE05-4A96-AE22-EFA5C891D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EE997C-5116-4D0C-B407-3B7A1A0D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C7BD00-E9E9-4C30-9D21-C06536D5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023CD8-FCDC-4E94-ACA8-4C677E46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B7CEC-47D9-4422-A387-B8B562551D5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5476063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FF4F8-DE30-4BDF-BEB3-550E634E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64F380-2B9F-4949-8B2F-D62B63B3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19874F-57FA-4785-9085-4CDF245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95C857-212F-4BFD-A20C-90505C04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3F9E7-4A0B-4594-A2B6-910B293CBD9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777425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FABE35-7429-4DA2-900E-20E4D5C88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2E45B-C8A3-4EB0-AB84-A8A1F2EE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50343-B069-471B-87C8-94736036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71448-FE65-4BFA-B8F2-5118B7571AE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0890076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1D279-B80C-4F0A-AF52-5B405778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12BEE9-9069-4F02-939D-3851E243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43BF3E-9846-44AA-9CFC-2BAF767ED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98445B-5A81-4507-B8DB-AD285CC2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BC7A78-9FA8-44E5-97ED-7CEA6D11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1C929A-4DE7-4FCE-A0F9-54A208DF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964947-707B-4884-ACB0-57CC42348BF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941688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F0ED2-6A0D-4D87-AA6A-01E9BAAC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C21350-7189-448E-983C-F88D18C4C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706783-1D3F-42C2-A846-2D81929BC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985C74-125D-4AF4-B28C-3A3F28A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E1B518-A8D3-4192-9AC1-3BE0E676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50A15E-93C4-42B4-BC02-52902E9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6CABF7-826F-4DF0-8916-65FDA92B3B6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100780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530AC0-8CFE-4BC4-9893-6A2ED8676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77D616-1266-46F9-9643-321151956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D6F4C8E-C575-49B9-82CC-CD75D84993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36BB9D4-6C8C-4DDE-9A65-7C543BDAA9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E9CD5-1814-48FA-A5D9-E23C7637E7E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71B8E9-9BA3-4E34-BA8C-8C84EE4B5DD9}" type="slidenum">
              <a:rPr lang="zh-CN" altLang="zh-CN"/>
              <a:pPr/>
              <a:t>‹#›</a:t>
            </a:fld>
            <a:endParaRPr lang="zh-CN" altLang="zh-CN"/>
          </a:p>
        </p:txBody>
      </p:sp>
      <p:pic>
        <p:nvPicPr>
          <p:cNvPr id="1031" name="Picture 7" descr="未标题11-1">
            <a:extLst>
              <a:ext uri="{FF2B5EF4-FFF2-40B4-BE49-F238E27FC236}">
                <a16:creationId xmlns:a16="http://schemas.microsoft.com/office/drawing/2014/main" id="{2024FA7D-0A7C-49DE-9749-D7EE7BC804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D85A8A-6D47-4A69-9662-5B583612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Text Box 3">
            <a:extLst>
              <a:ext uri="{FF2B5EF4-FFF2-40B4-BE49-F238E27FC236}">
                <a16:creationId xmlns:a16="http://schemas.microsoft.com/office/drawing/2014/main" id="{C351BCE4-FB19-4A06-9C69-4F2D18B0A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1496084"/>
            <a:ext cx="604867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ea typeface="黑体" panose="02010609060101010101" pitchFamily="49" charset="-122"/>
              </a:rPr>
              <a:t>北京首钢什么时候能赢球？</a:t>
            </a:r>
            <a:endParaRPr lang="zh-CN" altLang="zh-CN" sz="4000" b="1" dirty="0">
              <a:ea typeface="黑体" panose="02010609060101010101" pitchFamily="49" charset="-122"/>
            </a:endParaRP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36CEB8E1-87F8-497D-A3A9-9335DAE02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988" y="2535108"/>
            <a:ext cx="27060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華康流風體" pitchFamily="1" charset="-122"/>
                <a:ea typeface="華康流風體" pitchFamily="1" charset="-122"/>
              </a:rPr>
              <a:t>苏世龙 张雨杉 吴文卓</a:t>
            </a:r>
            <a:endParaRPr lang="zh-CN" altLang="zh-CN" dirty="0">
              <a:latin typeface="華康流風體" pitchFamily="1" charset="-122"/>
              <a:ea typeface="華康流風體" pitchFamily="1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B5F39D-9DE4-48E5-8B4D-7DB2D3969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-201" r="19673" b="87066"/>
          <a:stretch/>
        </p:blipFill>
        <p:spPr bwMode="auto">
          <a:xfrm>
            <a:off x="5250213" y="0"/>
            <a:ext cx="3888432" cy="6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27138D0D-1490-4958-A615-BCD17A210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254" y="2203970"/>
            <a:ext cx="13659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華康流風體" pitchFamily="1" charset="-122"/>
                <a:ea typeface="華康流風體" pitchFamily="1" charset="-122"/>
              </a:rPr>
              <a:t>首钢别打铁</a:t>
            </a:r>
            <a:endParaRPr lang="zh-CN" altLang="zh-CN" dirty="0">
              <a:latin typeface="華康流風體" pitchFamily="1" charset="-122"/>
              <a:ea typeface="華康流風體" pitchFamily="1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FE860E3-E682-46CC-9236-32EF2A30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" y="1045528"/>
            <a:ext cx="4281012" cy="3759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301488" y="1045528"/>
            <a:ext cx="3062756" cy="1123000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选赛季按钮属性为“不可见”</a:t>
            </a:r>
            <a:endParaRPr lang="en-US" altLang="zh-CN" dirty="0"/>
          </a:p>
          <a:p>
            <a:r>
              <a:rPr lang="en-US" altLang="zh-CN" dirty="0"/>
              <a:t>selenium</a:t>
            </a:r>
            <a:r>
              <a:rPr lang="zh-CN" altLang="en-US" dirty="0"/>
              <a:t>无法操作</a:t>
            </a:r>
            <a:r>
              <a:rPr lang="en-US" altLang="zh-CN" dirty="0"/>
              <a:t>(</a:t>
            </a:r>
            <a:r>
              <a:rPr lang="zh-CN" altLang="en-US" dirty="0"/>
              <a:t>找不到对象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先删除其“不可见”属性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A4576E-0D4D-4B8B-A61B-A280472D5D18}"/>
              </a:ext>
            </a:extLst>
          </p:cNvPr>
          <p:cNvCxnSpPr/>
          <p:nvPr/>
        </p:nvCxnSpPr>
        <p:spPr bwMode="auto">
          <a:xfrm flipV="1">
            <a:off x="3079751" y="1620542"/>
            <a:ext cx="1924297" cy="19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5B282B2-B913-494E-8BD3-B07FEE9F8DC9}"/>
              </a:ext>
            </a:extLst>
          </p:cNvPr>
          <p:cNvSpPr txBox="1"/>
          <p:nvPr/>
        </p:nvSpPr>
        <p:spPr>
          <a:xfrm>
            <a:off x="5301488" y="2262444"/>
            <a:ext cx="306275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用</a:t>
            </a:r>
            <a:r>
              <a:rPr lang="en-US" altLang="zh-CN" dirty="0"/>
              <a:t>selector</a:t>
            </a:r>
          </a:p>
          <a:p>
            <a:r>
              <a:rPr lang="zh-CN" altLang="en-US" dirty="0"/>
              <a:t>找到下拉框并选择年份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E7C2E40-B4F2-4F94-8621-12635A26D868}"/>
              </a:ext>
            </a:extLst>
          </p:cNvPr>
          <p:cNvCxnSpPr/>
          <p:nvPr/>
        </p:nvCxnSpPr>
        <p:spPr bwMode="auto">
          <a:xfrm>
            <a:off x="3270666" y="2493132"/>
            <a:ext cx="1733382" cy="1523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95A4953-1CA5-4D43-99C4-EDA33B5B0203}"/>
              </a:ext>
            </a:extLst>
          </p:cNvPr>
          <p:cNvCxnSpPr/>
          <p:nvPr/>
        </p:nvCxnSpPr>
        <p:spPr bwMode="auto">
          <a:xfrm>
            <a:off x="2339752" y="4013002"/>
            <a:ext cx="2664296" cy="425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62A318E-73DA-47EB-8773-48D27EA2F961}"/>
              </a:ext>
            </a:extLst>
          </p:cNvPr>
          <p:cNvSpPr txBox="1"/>
          <p:nvPr/>
        </p:nvSpPr>
        <p:spPr>
          <a:xfrm>
            <a:off x="5301488" y="4014986"/>
            <a:ext cx="306275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等待一秒</a:t>
            </a:r>
            <a:endParaRPr lang="en-US" altLang="zh-CN" dirty="0"/>
          </a:p>
          <a:p>
            <a:r>
              <a:rPr lang="zh-CN" altLang="en-US" dirty="0"/>
              <a:t>网页刷新后获取当前源码</a:t>
            </a:r>
            <a:endParaRPr lang="en-US" altLang="zh-CN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BE77AEF-1E8E-4635-A2DD-E75103887BFE}"/>
              </a:ext>
            </a:extLst>
          </p:cNvPr>
          <p:cNvSpPr txBox="1"/>
          <p:nvPr/>
        </p:nvSpPr>
        <p:spPr>
          <a:xfrm>
            <a:off x="5299764" y="3143981"/>
            <a:ext cx="306275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</a:t>
            </a:r>
            <a:r>
              <a:rPr lang="zh-CN" altLang="en-US"/>
              <a:t>“查询”按钮</a:t>
            </a:r>
            <a:endParaRPr lang="en-US" altLang="zh-CN" dirty="0"/>
          </a:p>
          <a:p>
            <a:r>
              <a:rPr lang="zh-CN" altLang="en-US" dirty="0"/>
              <a:t>确认提交选择的年份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0E9BEFC-6520-49F1-9595-084BBA6CF90C}"/>
              </a:ext>
            </a:extLst>
          </p:cNvPr>
          <p:cNvCxnSpPr/>
          <p:nvPr/>
        </p:nvCxnSpPr>
        <p:spPr bwMode="auto">
          <a:xfrm>
            <a:off x="3270666" y="3220616"/>
            <a:ext cx="1733382" cy="2824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982730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D74D1C-300F-4750-83EE-3E0723F1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9" y="2804052"/>
            <a:ext cx="4125421" cy="17931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1718610" y="1654796"/>
            <a:ext cx="234021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 1</a:t>
            </a:r>
          </a:p>
          <a:p>
            <a:r>
              <a:rPr lang="zh-CN" altLang="en-US"/>
              <a:t>爬取</a:t>
            </a:r>
            <a:r>
              <a:rPr lang="en-US" altLang="zh-CN" err="1"/>
              <a:t>url</a:t>
            </a:r>
            <a:r>
              <a:rPr lang="zh-CN" altLang="en-US"/>
              <a:t>存入</a:t>
            </a:r>
            <a:r>
              <a:rPr lang="en-US" altLang="zh-CN" dirty="0"/>
              <a:t>Excel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A3E24-8F46-45DC-B74E-C8790B55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8" y="1367490"/>
            <a:ext cx="3308106" cy="32296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39851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336933" y="1374232"/>
            <a:ext cx="234021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FD9F7D-2113-428A-92B7-19DF0B58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7" b="4729"/>
          <a:stretch/>
        </p:blipFill>
        <p:spPr>
          <a:xfrm>
            <a:off x="755576" y="988368"/>
            <a:ext cx="3992300" cy="2747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224E54-7D66-494D-941A-2A62097E6800}"/>
              </a:ext>
            </a:extLst>
          </p:cNvPr>
          <p:cNvSpPr txBox="1"/>
          <p:nvPr/>
        </p:nvSpPr>
        <p:spPr>
          <a:xfrm>
            <a:off x="1008085" y="4035417"/>
            <a:ext cx="2340218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登陆对应网站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514444-A839-4968-8D63-CF6214DEE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8" r="5854"/>
          <a:stretch/>
        </p:blipFill>
        <p:spPr>
          <a:xfrm>
            <a:off x="3765856" y="2629029"/>
            <a:ext cx="4623180" cy="21629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69256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3401098" y="1072020"/>
            <a:ext cx="234021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编辑获取信息的函数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20CE07-3CE1-4F38-A252-123C2B84D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82"/>
          <a:stretch/>
        </p:blipFill>
        <p:spPr>
          <a:xfrm>
            <a:off x="4844902" y="2043704"/>
            <a:ext cx="3408504" cy="18201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EE4DEC-A95A-46A9-ABDE-7B4F4B98522F}"/>
              </a:ext>
            </a:extLst>
          </p:cNvPr>
          <p:cNvSpPr txBox="1"/>
          <p:nvPr/>
        </p:nvSpPr>
        <p:spPr>
          <a:xfrm>
            <a:off x="1063470" y="3968709"/>
            <a:ext cx="3062756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正常获取，不做操作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1DCA6A-EE44-4A62-8313-52A83D7924DE}"/>
              </a:ext>
            </a:extLst>
          </p:cNvPr>
          <p:cNvSpPr txBox="1"/>
          <p:nvPr/>
        </p:nvSpPr>
        <p:spPr>
          <a:xfrm>
            <a:off x="5058554" y="3971934"/>
            <a:ext cx="3062756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清洗比分，只留百分比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92C7DFB-9201-4A33-8280-3593637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12"/>
          <a:stretch/>
        </p:blipFill>
        <p:spPr>
          <a:xfrm>
            <a:off x="890596" y="2041063"/>
            <a:ext cx="3408504" cy="18227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13656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7BD3F0A-61DE-4914-B16A-CB2E0AFF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88" y="1059109"/>
            <a:ext cx="5511788" cy="38966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6DD74C-1C2C-41A9-B1C1-BF5049D96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2" b="14853"/>
          <a:stretch/>
        </p:blipFill>
        <p:spPr>
          <a:xfrm>
            <a:off x="107506" y="1060376"/>
            <a:ext cx="3430281" cy="17075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2A91DB-97F1-4F46-A807-1A334B973F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" t="673"/>
          <a:stretch/>
        </p:blipFill>
        <p:spPr>
          <a:xfrm>
            <a:off x="107504" y="2767944"/>
            <a:ext cx="3430283" cy="21877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AC006-0163-4538-BF23-A926518CC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511" y="1059109"/>
            <a:ext cx="3441102" cy="21877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750D50-1777-4510-8C85-323A6FD95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312" y="2759443"/>
            <a:ext cx="3441101" cy="21977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641DFD-86C6-47CC-B1FE-DC0EFEC85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362" y="2043495"/>
            <a:ext cx="3444114" cy="21899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8DBB93-D225-4A1B-A073-4C59BFA84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0981" y="4252715"/>
            <a:ext cx="3433432" cy="6960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597154" y="1158493"/>
            <a:ext cx="342889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获取各项数据</a:t>
            </a:r>
          </a:p>
        </p:txBody>
      </p:sp>
    </p:spTree>
    <p:extLst>
      <p:ext uri="{BB962C8B-B14F-4D97-AF65-F5344CB8AC3E}">
        <p14:creationId xmlns:p14="http://schemas.microsoft.com/office/powerpoint/2010/main" val="319861424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20EBF40-7897-4550-B642-ED2F2AD5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8368"/>
            <a:ext cx="6624736" cy="35435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A6A783-D07C-459A-A63B-7960A4E9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340836"/>
            <a:ext cx="3613244" cy="26785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757167" y="1410289"/>
            <a:ext cx="282708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，为数据分析服务</a:t>
            </a:r>
          </a:p>
        </p:txBody>
      </p:sp>
    </p:spTree>
    <p:extLst>
      <p:ext uri="{BB962C8B-B14F-4D97-AF65-F5344CB8AC3E}">
        <p14:creationId xmlns:p14="http://schemas.microsoft.com/office/powerpoint/2010/main" val="246596894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数据分析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72162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EC074-438C-47A7-B2B7-464ABF083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r="8842"/>
          <a:stretch/>
        </p:blipFill>
        <p:spPr>
          <a:xfrm>
            <a:off x="107503" y="103293"/>
            <a:ext cx="5107136" cy="28782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476C00-9811-4DC1-B359-F10B15502E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r="8843"/>
          <a:stretch/>
        </p:blipFill>
        <p:spPr>
          <a:xfrm>
            <a:off x="3929362" y="2142322"/>
            <a:ext cx="5107136" cy="28782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377675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EB053D-66FD-478D-99A6-394CFDD24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r="8651"/>
          <a:stretch/>
        </p:blipFill>
        <p:spPr>
          <a:xfrm>
            <a:off x="107504" y="52264"/>
            <a:ext cx="4392489" cy="25200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116EA9-AF3E-419F-ADCD-80A1FDC6D3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r="9051"/>
          <a:stretch/>
        </p:blipFill>
        <p:spPr>
          <a:xfrm>
            <a:off x="107504" y="2497418"/>
            <a:ext cx="4392490" cy="25685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31C468-DCB2-4452-B7CC-28CCB9C12F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2264" r="9050"/>
          <a:stretch/>
        </p:blipFill>
        <p:spPr>
          <a:xfrm>
            <a:off x="4591743" y="61472"/>
            <a:ext cx="4434728" cy="25103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F29BD4-57CF-48E1-80AA-A8E737973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295" r="9051"/>
          <a:stretch/>
        </p:blipFill>
        <p:spPr>
          <a:xfrm>
            <a:off x="4591742" y="2497415"/>
            <a:ext cx="4450140" cy="2568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197411-9812-44D1-AA57-3ADB6B73165E}"/>
              </a:ext>
            </a:extLst>
          </p:cNvPr>
          <p:cNvSpPr txBox="1"/>
          <p:nvPr/>
        </p:nvSpPr>
        <p:spPr>
          <a:xfrm>
            <a:off x="323528" y="2860356"/>
            <a:ext cx="259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2分——0.51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7FDC17-9756-49EB-90DC-5CB0B19FD494}"/>
              </a:ext>
            </a:extLst>
          </p:cNvPr>
          <p:cNvSpPr txBox="1"/>
          <p:nvPr/>
        </p:nvSpPr>
        <p:spPr>
          <a:xfrm>
            <a:off x="4761035" y="2860576"/>
            <a:ext cx="206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3分——0.367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CC3CD-A423-4CBF-9AD2-8860EA61D136}"/>
              </a:ext>
            </a:extLst>
          </p:cNvPr>
          <p:cNvSpPr txBox="1"/>
          <p:nvPr/>
        </p:nvSpPr>
        <p:spPr>
          <a:xfrm>
            <a:off x="323528" y="340296"/>
            <a:ext cx="273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2分差——0.0077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86CEC2-C0AB-4E3C-A2BF-55A8B0ABA325}"/>
              </a:ext>
            </a:extLst>
          </p:cNvPr>
          <p:cNvSpPr txBox="1"/>
          <p:nvPr/>
        </p:nvSpPr>
        <p:spPr>
          <a:xfrm>
            <a:off x="4788024" y="292051"/>
            <a:ext cx="27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3分阈值——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C549CB-5824-43B6-8F7C-3B586DE64940}"/>
              </a:ext>
            </a:extLst>
          </p:cNvPr>
          <p:cNvSpPr txBox="1"/>
          <p:nvPr/>
        </p:nvSpPr>
        <p:spPr>
          <a:xfrm>
            <a:off x="2699792" y="244254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左上角为两曲线交点处的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轴值</a:t>
            </a:r>
          </a:p>
        </p:txBody>
      </p:sp>
    </p:spTree>
    <p:extLst>
      <p:ext uri="{BB962C8B-B14F-4D97-AF65-F5344CB8AC3E}">
        <p14:creationId xmlns:p14="http://schemas.microsoft.com/office/powerpoint/2010/main" val="4429647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5BD80F-2FEE-4ACB-A91C-4121BC428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5518" r="9050"/>
          <a:stretch/>
        </p:blipFill>
        <p:spPr>
          <a:xfrm>
            <a:off x="66232" y="106890"/>
            <a:ext cx="4505768" cy="24656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75B67B-D695-49F2-AFA5-0ABBC5390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4346" r="8263"/>
          <a:stretch/>
        </p:blipFill>
        <p:spPr>
          <a:xfrm>
            <a:off x="66232" y="2572543"/>
            <a:ext cx="4505768" cy="249625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A2A10-0969-4082-A06E-67B6EBFFD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958" r="9050"/>
          <a:stretch/>
        </p:blipFill>
        <p:spPr>
          <a:xfrm>
            <a:off x="4602986" y="87695"/>
            <a:ext cx="4474782" cy="24656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A3102F-2010-4043-BE72-C5D94E1C2E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599" r="9050"/>
          <a:stretch/>
        </p:blipFill>
        <p:spPr>
          <a:xfrm>
            <a:off x="4602986" y="2574151"/>
            <a:ext cx="4464174" cy="24946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9C2B00-8645-4F15-AA83-D54E7EA7DB64}"/>
              </a:ext>
            </a:extLst>
          </p:cNvPr>
          <p:cNvSpPr txBox="1"/>
          <p:nvPr/>
        </p:nvSpPr>
        <p:spPr>
          <a:xfrm>
            <a:off x="260700" y="268288"/>
            <a:ext cx="272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罚球差——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0.082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AB1CB0-CCF4-4B41-BB7A-05A877202355}"/>
              </a:ext>
            </a:extLst>
          </p:cNvPr>
          <p:cNvSpPr txBox="1"/>
          <p:nvPr/>
        </p:nvSpPr>
        <p:spPr>
          <a:xfrm>
            <a:off x="323528" y="2860576"/>
            <a:ext cx="244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罚球——0.717</a:t>
            </a:r>
          </a:p>
        </p:txBody>
      </p:sp>
    </p:spTree>
    <p:extLst>
      <p:ext uri="{BB962C8B-B14F-4D97-AF65-F5344CB8AC3E}">
        <p14:creationId xmlns:p14="http://schemas.microsoft.com/office/powerpoint/2010/main" val="221698323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5A2D9C3-F947-4FB3-B2D7-595633152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"/>
          <a:stretch/>
        </p:blipFill>
        <p:spPr bwMode="auto">
          <a:xfrm>
            <a:off x="0" y="0"/>
            <a:ext cx="9090212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99" name="Group 3">
            <a:extLst>
              <a:ext uri="{FF2B5EF4-FFF2-40B4-BE49-F238E27FC236}">
                <a16:creationId xmlns:a16="http://schemas.microsoft.com/office/drawing/2014/main" id="{D863B5B2-5791-4933-AB0C-A418334D679E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1204913"/>
            <a:ext cx="5373687" cy="504825"/>
            <a:chOff x="0" y="0"/>
            <a:chExt cx="3385" cy="318"/>
          </a:xfrm>
        </p:grpSpPr>
        <p:grpSp>
          <p:nvGrpSpPr>
            <p:cNvPr id="4100" name="Group 4">
              <a:extLst>
                <a:ext uri="{FF2B5EF4-FFF2-40B4-BE49-F238E27FC236}">
                  <a16:creationId xmlns:a16="http://schemas.microsoft.com/office/drawing/2014/main" id="{6D792DA9-1DD7-492A-9C4D-A8CBE050F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01" name="AutoShape 5">
                <a:extLst>
                  <a:ext uri="{FF2B5EF4-FFF2-40B4-BE49-F238E27FC236}">
                    <a16:creationId xmlns:a16="http://schemas.microsoft.com/office/drawing/2014/main" id="{CFF9CB77-E9CE-4A85-890C-1FF9F87EF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2" name="AutoShape 6">
                <a:extLst>
                  <a:ext uri="{FF2B5EF4-FFF2-40B4-BE49-F238E27FC236}">
                    <a16:creationId xmlns:a16="http://schemas.microsoft.com/office/drawing/2014/main" id="{CCBE1977-16AF-4DAC-AF7A-890FE5DDA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03" name="Text Box 7">
              <a:extLst>
                <a:ext uri="{FF2B5EF4-FFF2-40B4-BE49-F238E27FC236}">
                  <a16:creationId xmlns:a16="http://schemas.microsoft.com/office/drawing/2014/main" id="{0DF3812E-9FB5-4E46-A405-3124C6889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背景</a:t>
              </a:r>
              <a:endParaRPr lang="zh-CN" altLang="zh-CN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04" name="Group 8">
            <a:extLst>
              <a:ext uri="{FF2B5EF4-FFF2-40B4-BE49-F238E27FC236}">
                <a16:creationId xmlns:a16="http://schemas.microsoft.com/office/drawing/2014/main" id="{15565973-3C80-4BEF-899E-83409E54E1AC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1995488"/>
            <a:ext cx="5373687" cy="504825"/>
            <a:chOff x="0" y="0"/>
            <a:chExt cx="3385" cy="318"/>
          </a:xfrm>
        </p:grpSpPr>
        <p:grpSp>
          <p:nvGrpSpPr>
            <p:cNvPr id="4105" name="Group 9">
              <a:extLst>
                <a:ext uri="{FF2B5EF4-FFF2-40B4-BE49-F238E27FC236}">
                  <a16:creationId xmlns:a16="http://schemas.microsoft.com/office/drawing/2014/main" id="{12491FE3-31C1-4E29-AC99-D9449CDC51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06" name="AutoShape 10">
                <a:extLst>
                  <a:ext uri="{FF2B5EF4-FFF2-40B4-BE49-F238E27FC236}">
                    <a16:creationId xmlns:a16="http://schemas.microsoft.com/office/drawing/2014/main" id="{010EDE97-2955-4F82-B116-0ECF8F7C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7" name="AutoShape 11">
                <a:extLst>
                  <a:ext uri="{FF2B5EF4-FFF2-40B4-BE49-F238E27FC236}">
                    <a16:creationId xmlns:a16="http://schemas.microsoft.com/office/drawing/2014/main" id="{8EA94BE9-4E63-4A7F-933D-7E6986BAD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08" name="Text Box 12">
              <a:extLst>
                <a:ext uri="{FF2B5EF4-FFF2-40B4-BE49-F238E27FC236}">
                  <a16:creationId xmlns:a16="http://schemas.microsoft.com/office/drawing/2014/main" id="{1E0EEB9E-EF0D-4306-9D79-F9065BC3B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" y="60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爬虫部分</a:t>
              </a:r>
              <a:endParaRPr lang="zh-CN" altLang="zh-CN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09" name="Group 13">
            <a:extLst>
              <a:ext uri="{FF2B5EF4-FFF2-40B4-BE49-F238E27FC236}">
                <a16:creationId xmlns:a16="http://schemas.microsoft.com/office/drawing/2014/main" id="{9C637690-7F56-45D3-BE6D-A180283C5C0C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2787650"/>
            <a:ext cx="5373687" cy="504825"/>
            <a:chOff x="0" y="0"/>
            <a:chExt cx="3385" cy="318"/>
          </a:xfrm>
        </p:grpSpPr>
        <p:grpSp>
          <p:nvGrpSpPr>
            <p:cNvPr id="4110" name="Group 14">
              <a:extLst>
                <a:ext uri="{FF2B5EF4-FFF2-40B4-BE49-F238E27FC236}">
                  <a16:creationId xmlns:a16="http://schemas.microsoft.com/office/drawing/2014/main" id="{33831066-E34C-4FE2-8EF0-A51BF3F108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11" name="AutoShape 15">
                <a:extLst>
                  <a:ext uri="{FF2B5EF4-FFF2-40B4-BE49-F238E27FC236}">
                    <a16:creationId xmlns:a16="http://schemas.microsoft.com/office/drawing/2014/main" id="{55384B26-51A0-485D-9693-D7BF0CED8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2" name="AutoShape 16">
                <a:extLst>
                  <a:ext uri="{FF2B5EF4-FFF2-40B4-BE49-F238E27FC236}">
                    <a16:creationId xmlns:a16="http://schemas.microsoft.com/office/drawing/2014/main" id="{591A7087-E5B8-4D8B-8CF8-961AFAB00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3" name="Text Box 17">
              <a:extLst>
                <a:ext uri="{FF2B5EF4-FFF2-40B4-BE49-F238E27FC236}">
                  <a16:creationId xmlns:a16="http://schemas.microsoft.com/office/drawing/2014/main" id="{0ECED515-0BC9-4490-AB59-2E782E937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46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数据分析</a:t>
              </a:r>
              <a:endParaRPr lang="zh-CN" altLang="zh-CN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14" name="Group 18">
            <a:extLst>
              <a:ext uri="{FF2B5EF4-FFF2-40B4-BE49-F238E27FC236}">
                <a16:creationId xmlns:a16="http://schemas.microsoft.com/office/drawing/2014/main" id="{46C2D8BF-384C-4E28-A776-97467A848582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3579813"/>
            <a:ext cx="5373687" cy="504825"/>
            <a:chOff x="0" y="0"/>
            <a:chExt cx="3385" cy="318"/>
          </a:xfrm>
        </p:grpSpPr>
        <p:grpSp>
          <p:nvGrpSpPr>
            <p:cNvPr id="4115" name="Group 19">
              <a:extLst>
                <a:ext uri="{FF2B5EF4-FFF2-40B4-BE49-F238E27FC236}">
                  <a16:creationId xmlns:a16="http://schemas.microsoft.com/office/drawing/2014/main" id="{3B0C78FC-7481-41D5-8ED9-40B2005A4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16" name="AutoShape 20">
                <a:extLst>
                  <a:ext uri="{FF2B5EF4-FFF2-40B4-BE49-F238E27FC236}">
                    <a16:creationId xmlns:a16="http://schemas.microsoft.com/office/drawing/2014/main" id="{D9964F25-BC8A-4FE6-A024-CA2160CE4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7" name="AutoShape 21">
                <a:extLst>
                  <a:ext uri="{FF2B5EF4-FFF2-40B4-BE49-F238E27FC236}">
                    <a16:creationId xmlns:a16="http://schemas.microsoft.com/office/drawing/2014/main" id="{2F4C437E-FA56-44F9-A763-BDE6148A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8" name="Text Box 22">
              <a:extLst>
                <a:ext uri="{FF2B5EF4-FFF2-40B4-BE49-F238E27FC236}">
                  <a16:creationId xmlns:a16="http://schemas.microsoft.com/office/drawing/2014/main" id="{0007BA3D-753F-4FF9-AAE3-70881A99D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46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总结</a:t>
              </a:r>
              <a:endParaRPr lang="zh-CN" altLang="zh-CN" sz="1800" b="1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5C12A5-DBD1-4A73-B8D1-64F1D7F89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33909" y="35111"/>
            <a:ext cx="4422773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1AC790-9245-40C1-A188-33CBA191C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33909" y="2543446"/>
            <a:ext cx="4422773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B1D579-D5CC-4C82-B34E-66CADE18F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8263"/>
          <a:stretch/>
        </p:blipFill>
        <p:spPr>
          <a:xfrm>
            <a:off x="4595686" y="35111"/>
            <a:ext cx="4464496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7BDD373-4601-4E01-AABF-2AF1C4C9D0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8263"/>
          <a:stretch/>
        </p:blipFill>
        <p:spPr>
          <a:xfrm>
            <a:off x="4595686" y="2543445"/>
            <a:ext cx="4464496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C3A82E-B144-4BBA-8094-16664C934D96}"/>
              </a:ext>
            </a:extLst>
          </p:cNvPr>
          <p:cNvSpPr txBox="1"/>
          <p:nvPr/>
        </p:nvSpPr>
        <p:spPr>
          <a:xfrm>
            <a:off x="4860032" y="2860576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防守篮板——29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9E7388-C6B5-4552-BD39-4D6D213E50FE}"/>
              </a:ext>
            </a:extLst>
          </p:cNvPr>
          <p:cNvSpPr txBox="1"/>
          <p:nvPr/>
        </p:nvSpPr>
        <p:spPr>
          <a:xfrm>
            <a:off x="4825143" y="351560"/>
            <a:ext cx="277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防守篮板差—— -1.46</a:t>
            </a:r>
          </a:p>
        </p:txBody>
      </p:sp>
    </p:spTree>
    <p:extLst>
      <p:ext uri="{BB962C8B-B14F-4D97-AF65-F5344CB8AC3E}">
        <p14:creationId xmlns:p14="http://schemas.microsoft.com/office/powerpoint/2010/main" val="2493850752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F80713-183A-4369-83AD-60606F722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r="8657"/>
          <a:stretch/>
        </p:blipFill>
        <p:spPr>
          <a:xfrm>
            <a:off x="103419" y="52264"/>
            <a:ext cx="4403179" cy="2502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FF5C7F-0BCD-4A5C-ABD1-97316E12C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051"/>
          <a:stretch/>
        </p:blipFill>
        <p:spPr>
          <a:xfrm>
            <a:off x="96813" y="2572544"/>
            <a:ext cx="4403179" cy="2502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DF6F50-A9CD-4C11-8EEB-03212AD986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4620281" y="51637"/>
            <a:ext cx="4420300" cy="253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BCF8F3-E55B-4863-964D-CEDF87668D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r="8298"/>
          <a:stretch/>
        </p:blipFill>
        <p:spPr>
          <a:xfrm>
            <a:off x="4614339" y="2572544"/>
            <a:ext cx="4434196" cy="2502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4682E7-F120-4AA4-B332-2A47CDCE0E30}"/>
              </a:ext>
            </a:extLst>
          </p:cNvPr>
          <p:cNvSpPr txBox="1"/>
          <p:nvPr/>
        </p:nvSpPr>
        <p:spPr>
          <a:xfrm>
            <a:off x="395536" y="340296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盖帽差—— -0.61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A7F87-B7C2-487D-8632-AEDF8EDD56C0}"/>
              </a:ext>
            </a:extLst>
          </p:cNvPr>
          <p:cNvSpPr txBox="1"/>
          <p:nvPr/>
        </p:nvSpPr>
        <p:spPr>
          <a:xfrm>
            <a:off x="7308304" y="3454504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扣篮——3.19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BFF0AB-F5D5-49FC-AFE6-C36E88C552D1}"/>
              </a:ext>
            </a:extLst>
          </p:cNvPr>
          <p:cNvSpPr txBox="1"/>
          <p:nvPr/>
        </p:nvSpPr>
        <p:spPr>
          <a:xfrm>
            <a:off x="4888242" y="317104"/>
            <a:ext cx="2996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扣篮差—— -0.58</a:t>
            </a:r>
          </a:p>
        </p:txBody>
      </p:sp>
    </p:spTree>
    <p:extLst>
      <p:ext uri="{BB962C8B-B14F-4D97-AF65-F5344CB8AC3E}">
        <p14:creationId xmlns:p14="http://schemas.microsoft.com/office/powerpoint/2010/main" val="89003472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554B44B-E2B9-439C-91F6-C0038910E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4682430" y="52264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5277B9-35F2-49F7-AAEA-C91F073C4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4682428" y="2549492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B46292-5B65-4C02-8A8C-18F2CD4B6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68699" y="52264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883638-95F3-4AF8-8AA2-F6905B9E4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68699" y="2549492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E1B436-7DF6-45B1-991B-D114DDAA8454}"/>
              </a:ext>
            </a:extLst>
          </p:cNvPr>
          <p:cNvSpPr txBox="1"/>
          <p:nvPr/>
        </p:nvSpPr>
        <p:spPr>
          <a:xfrm>
            <a:off x="4932040" y="340296"/>
            <a:ext cx="201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助攻差——1.50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D19DF5-1EBE-41E4-B0AC-7D397C184EF4}"/>
              </a:ext>
            </a:extLst>
          </p:cNvPr>
          <p:cNvSpPr txBox="1"/>
          <p:nvPr/>
        </p:nvSpPr>
        <p:spPr>
          <a:xfrm>
            <a:off x="388234" y="2932584"/>
            <a:ext cx="259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抢断——8.29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EC5C6A-69EC-40F7-8D4C-FB417E69AEA9}"/>
              </a:ext>
            </a:extLst>
          </p:cNvPr>
          <p:cNvSpPr txBox="1"/>
          <p:nvPr/>
        </p:nvSpPr>
        <p:spPr>
          <a:xfrm>
            <a:off x="4850982" y="2860576"/>
            <a:ext cx="231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助攻——16.55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8FAC0C-822A-4132-8F2C-E0AD341D1D76}"/>
              </a:ext>
            </a:extLst>
          </p:cNvPr>
          <p:cNvSpPr txBox="1"/>
          <p:nvPr/>
        </p:nvSpPr>
        <p:spPr>
          <a:xfrm>
            <a:off x="323143" y="372074"/>
            <a:ext cx="202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抢断差——0.89</a:t>
            </a:r>
          </a:p>
        </p:txBody>
      </p:sp>
    </p:spTree>
    <p:extLst>
      <p:ext uri="{BB962C8B-B14F-4D97-AF65-F5344CB8AC3E}">
        <p14:creationId xmlns:p14="http://schemas.microsoft.com/office/powerpoint/2010/main" val="223889024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AF0B86-60C1-4683-85CA-3CD856D54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107504" y="77794"/>
            <a:ext cx="4320480" cy="2478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13DC7-69F9-4693-9FA4-05ABC53C07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107504" y="2556541"/>
            <a:ext cx="4320480" cy="2478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772169-1244-4256-824B-3D10A01D4404}"/>
              </a:ext>
            </a:extLst>
          </p:cNvPr>
          <p:cNvSpPr txBox="1"/>
          <p:nvPr/>
        </p:nvSpPr>
        <p:spPr>
          <a:xfrm>
            <a:off x="5652120" y="3388394"/>
            <a:ext cx="2984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失误差—— -3.41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3F6A88-B2AC-4361-A7D0-9BFC2328B903}"/>
              </a:ext>
            </a:extLst>
          </p:cNvPr>
          <p:cNvSpPr txBox="1"/>
          <p:nvPr/>
        </p:nvSpPr>
        <p:spPr>
          <a:xfrm>
            <a:off x="5652120" y="1070643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失误——11.91</a:t>
            </a:r>
          </a:p>
        </p:txBody>
      </p:sp>
    </p:spTree>
    <p:extLst>
      <p:ext uri="{BB962C8B-B14F-4D97-AF65-F5344CB8AC3E}">
        <p14:creationId xmlns:p14="http://schemas.microsoft.com/office/powerpoint/2010/main" val="4291133427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249782"/>
            <a:ext cx="7056784" cy="2951705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Step1: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计算出北京队和对手队各项数据的差值，分别用北京队的一套数据和差值的一套数据预测胜负，比较两种预测方法。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Step2: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用控制变量法计算阈值。选取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进攻篮板、防守篮板、助攻、犯规、抢断、盖帽、扣篮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作为特征，取定一个特征，当其他特征都取平均值时，计算该特征在何值时赢球概率为阈值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（此时可看为既不输球也不赢球）</a:t>
            </a:r>
          </a:p>
        </p:txBody>
      </p:sp>
    </p:spTree>
    <p:extLst>
      <p:ext uri="{BB962C8B-B14F-4D97-AF65-F5344CB8AC3E}">
        <p14:creationId xmlns:p14="http://schemas.microsoft.com/office/powerpoint/2010/main" val="3258094328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3F4633F-B937-4C9F-A154-EBB3B6D3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3" y="3249756"/>
            <a:ext cx="7732767" cy="7574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CA0300B-9A9E-49A3-8036-9206CEB4B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40" y="2523519"/>
            <a:ext cx="4528926" cy="25178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Step1a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北京队数据预测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A28EE7F-0EF4-4854-8AF6-784FAA39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73" y="1001506"/>
            <a:ext cx="4557447" cy="20916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773869-B9CC-4AF8-9BCA-A0EE4AB226E9}"/>
              </a:ext>
            </a:extLst>
          </p:cNvPr>
          <p:cNvSpPr txBox="1"/>
          <p:nvPr/>
        </p:nvSpPr>
        <p:spPr>
          <a:xfrm>
            <a:off x="6062664" y="1137863"/>
            <a:ext cx="2112987" cy="1123000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选用逻辑回归模型</a:t>
            </a:r>
            <a:endParaRPr lang="en-US" altLang="zh-CN" sz="1600" dirty="0"/>
          </a:p>
          <a:p>
            <a:r>
              <a:rPr lang="en-US" altLang="zh-CN" sz="1600" dirty="0" err="1"/>
              <a:t>GridSearchCV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r>
              <a:rPr lang="zh-CN" altLang="en-US" sz="1600" dirty="0"/>
              <a:t>遍历调参</a:t>
            </a:r>
            <a:endParaRPr lang="en-US" altLang="zh-CN" sz="16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DD190C6-EE11-431A-AFB1-E5763E612DE8}"/>
              </a:ext>
            </a:extLst>
          </p:cNvPr>
          <p:cNvCxnSpPr/>
          <p:nvPr/>
        </p:nvCxnSpPr>
        <p:spPr bwMode="auto">
          <a:xfrm flipV="1">
            <a:off x="4139952" y="1762512"/>
            <a:ext cx="1728192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A0FAC-D198-4892-B11F-20C711F30878}"/>
              </a:ext>
            </a:extLst>
          </p:cNvPr>
          <p:cNvSpPr txBox="1"/>
          <p:nvPr/>
        </p:nvSpPr>
        <p:spPr>
          <a:xfrm>
            <a:off x="1715306" y="4428436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最优参数返回结果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619C34B-A091-4411-995A-E9C2B92ECD75}"/>
              </a:ext>
            </a:extLst>
          </p:cNvPr>
          <p:cNvCxnSpPr/>
          <p:nvPr/>
        </p:nvCxnSpPr>
        <p:spPr bwMode="auto">
          <a:xfrm>
            <a:off x="2771800" y="3670967"/>
            <a:ext cx="0" cy="65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ECFC5D4-F7BA-4FC7-B251-C9540D5ECE60}"/>
              </a:ext>
            </a:extLst>
          </p:cNvPr>
          <p:cNvSpPr txBox="1"/>
          <p:nvPr/>
        </p:nvSpPr>
        <p:spPr>
          <a:xfrm>
            <a:off x="6844016" y="3825834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交叉验证 </a:t>
            </a:r>
            <a:r>
              <a:rPr lang="en-US" altLang="zh-CN" dirty="0"/>
              <a:t>+ </a:t>
            </a:r>
            <a:r>
              <a:rPr lang="zh-CN" altLang="en-US" dirty="0"/>
              <a:t>预测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EEF4AD1-AFCB-498B-82BE-5B1D9D4234A2}"/>
              </a:ext>
            </a:extLst>
          </p:cNvPr>
          <p:cNvCxnSpPr/>
          <p:nvPr/>
        </p:nvCxnSpPr>
        <p:spPr bwMode="auto">
          <a:xfrm>
            <a:off x="5724128" y="3364632"/>
            <a:ext cx="1008112" cy="417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2208925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45D07BC-1FCA-455A-807A-E89CE263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" y="3210082"/>
            <a:ext cx="7836225" cy="644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2DB784-DE0D-4585-AF58-AB985E0E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71852"/>
            <a:ext cx="4557600" cy="20917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Step1a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差值数据预测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DCC15B5-345E-4381-9553-363FEED0D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2" y="2572544"/>
            <a:ext cx="4557600" cy="24874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73E673A-2393-4FE2-B2C8-2D200BC041A8}"/>
              </a:ext>
            </a:extLst>
          </p:cNvPr>
          <p:cNvSpPr txBox="1"/>
          <p:nvPr/>
        </p:nvSpPr>
        <p:spPr>
          <a:xfrm>
            <a:off x="6062664" y="1137863"/>
            <a:ext cx="2112987" cy="1123000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选用逻辑回归模型</a:t>
            </a:r>
            <a:endParaRPr lang="en-US" altLang="zh-CN" sz="1600" dirty="0"/>
          </a:p>
          <a:p>
            <a:r>
              <a:rPr lang="en-US" altLang="zh-CN" sz="1600" dirty="0" err="1"/>
              <a:t>GridSearchCV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r>
              <a:rPr lang="zh-CN" altLang="en-US" sz="1600" dirty="0"/>
              <a:t>遍历调参</a:t>
            </a:r>
            <a:endParaRPr lang="en-US" altLang="zh-CN" sz="1600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0E0F052-2271-4AA9-A5FB-922A995C7F1B}"/>
              </a:ext>
            </a:extLst>
          </p:cNvPr>
          <p:cNvCxnSpPr/>
          <p:nvPr/>
        </p:nvCxnSpPr>
        <p:spPr bwMode="auto">
          <a:xfrm flipV="1">
            <a:off x="4139952" y="1762512"/>
            <a:ext cx="1728192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90D6EF2-1FF8-40B9-896A-7B649DB39F97}"/>
              </a:ext>
            </a:extLst>
          </p:cNvPr>
          <p:cNvSpPr txBox="1"/>
          <p:nvPr/>
        </p:nvSpPr>
        <p:spPr>
          <a:xfrm>
            <a:off x="1930250" y="4383706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最优参数返回结果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88F3CFD-EE16-41D3-AE01-0C7FE18FFB26}"/>
              </a:ext>
            </a:extLst>
          </p:cNvPr>
          <p:cNvCxnSpPr/>
          <p:nvPr/>
        </p:nvCxnSpPr>
        <p:spPr bwMode="auto">
          <a:xfrm>
            <a:off x="2986743" y="3654784"/>
            <a:ext cx="0" cy="65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CC82AD8-9CF5-4934-9EA2-2CD1B3C5B870}"/>
              </a:ext>
            </a:extLst>
          </p:cNvPr>
          <p:cNvSpPr txBox="1"/>
          <p:nvPr/>
        </p:nvSpPr>
        <p:spPr>
          <a:xfrm>
            <a:off x="6844016" y="3825834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交叉验证 </a:t>
            </a:r>
            <a:r>
              <a:rPr lang="en-US" altLang="zh-CN" dirty="0"/>
              <a:t>+ </a:t>
            </a:r>
            <a:r>
              <a:rPr lang="zh-CN" altLang="en-US" dirty="0"/>
              <a:t>预测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805DD17-C656-418C-9205-042265D01B6D}"/>
              </a:ext>
            </a:extLst>
          </p:cNvPr>
          <p:cNvCxnSpPr/>
          <p:nvPr/>
        </p:nvCxnSpPr>
        <p:spPr bwMode="auto">
          <a:xfrm>
            <a:off x="5724128" y="3364632"/>
            <a:ext cx="1008112" cy="417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12924051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Step1a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胜负预测总结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815" y="1420416"/>
            <a:ext cx="7056784" cy="1705210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‘北京队’一组最优参数得分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0.84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，交叉验证平均正确率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81.11%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‘差值’一组最优参数得分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0.91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，交叉验证平均正确率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90.63%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综上，用‘差值’一组的数据预测胜负的正确率更高</a:t>
            </a:r>
          </a:p>
        </p:txBody>
      </p:sp>
    </p:spTree>
    <p:extLst>
      <p:ext uri="{BB962C8B-B14F-4D97-AF65-F5344CB8AC3E}">
        <p14:creationId xmlns:p14="http://schemas.microsoft.com/office/powerpoint/2010/main" val="1409713825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2A3F4-6CC9-46AA-A07D-A3147436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43C0DA3-003E-49D0-81B6-28920993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50063"/>
            <a:ext cx="6640158" cy="3312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DB81ED86-2776-459A-A882-B8C3773B2D74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AD86A44D-EB70-41E9-A3A7-40F5D50B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62113785-8A23-4353-A910-86A72CDC0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9DDD2512-0385-4323-ADEB-BA6BF300C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52379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7D4F7-DA10-4B2B-B56C-B84F89ED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6673-B65D-431A-B149-6674342B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46" y="2284512"/>
            <a:ext cx="5166566" cy="13135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DDD875-01BD-4723-A6E8-4B341C607B12}"/>
              </a:ext>
            </a:extLst>
          </p:cNvPr>
          <p:cNvSpPr txBox="1"/>
          <p:nvPr/>
        </p:nvSpPr>
        <p:spPr>
          <a:xfrm>
            <a:off x="2123728" y="3724672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罚球（京）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进攻篮板（京）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防守篮板（京）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助攻（京）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犯规（京）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抢断（京）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失误（京）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盖帽（京）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扣篮（京）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被侵（京）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26373075-A211-45BE-8C5A-02B902B72142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D2145E7C-688E-472D-A890-796E2365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BF79C327-6158-4427-81FF-5017FB107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5A512A3-51A6-4CE4-B532-ADFC7E7F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601C6E7E-D643-4BE4-93AC-90899F70A7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822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，（京）算分差线性回归模型</a:t>
            </a:r>
          </a:p>
        </p:txBody>
      </p:sp>
    </p:spTree>
    <p:extLst>
      <p:ext uri="{BB962C8B-B14F-4D97-AF65-F5344CB8AC3E}">
        <p14:creationId xmlns:p14="http://schemas.microsoft.com/office/powerpoint/2010/main" val="239831424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背景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D8468-B9C8-480A-8AD8-FB298E77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6D765-5593-4624-9206-5AF96C8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结果比对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A66BBD-BA7A-4935-9772-E5737BD9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90303"/>
            <a:ext cx="3726278" cy="28055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EEFC5F-B815-4867-8D25-7FDEE0EE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24472"/>
            <a:ext cx="3601920" cy="23372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E46D8A74-5FD4-49FA-A9FF-77EFE76179D5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753B9FD-626B-4571-8404-E066EA16F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60773AFA-8D23-45FB-8C2E-B0DBB5790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27F0C090-1EC8-4F49-9CB7-750450E9D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984866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分差预测总结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815" y="1420416"/>
            <a:ext cx="7056784" cy="873572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模型计算分差，正负判断基本准确，大部分分差与实际较接近，但有小部分相差较大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96783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963613"/>
            <a:ext cx="7344815" cy="3782702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进攻篮板、防守篮板、助攻、犯规、抢断、盖帽、扣篮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作为特征，取定一个特征，当其他特征都取平均值时，计算该特征在何值时赢球概率为阈值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（此时可看为既不输球也不赢球）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特征的原因：只选取看起来对结果影响不大的特征，这样的数据更有意义，或许可以帮助球队做决策，而命中率、失误这些特征不是球员主观能够控制的，命中率肯定越高越好，失误越低越好。但是像进攻篮板这种阈值不太一样，代表达到这个阈值之后球队赢球概率大于输球概率，或许在那之后他们可以转变策略，可以把重心放在提升其它技能上。</a:t>
            </a:r>
          </a:p>
        </p:txBody>
      </p:sp>
    </p:spTree>
    <p:extLst>
      <p:ext uri="{BB962C8B-B14F-4D97-AF65-F5344CB8AC3E}">
        <p14:creationId xmlns:p14="http://schemas.microsoft.com/office/powerpoint/2010/main" val="3786836460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96" y="1457531"/>
            <a:ext cx="4536503" cy="2536207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阈值为负数，概率变化幅度较小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说明进攻篮板对胜负的影响相对较小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CD7518-B9CA-4026-897D-0A487C06B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60621"/>
            <a:ext cx="1670332" cy="359717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27615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787" y="1239846"/>
            <a:ext cx="3819581" cy="3367204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防守篮板阈值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28.8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与进攻篮板相比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防守篮板的个数对胜负影响更大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E6803A-EEC3-46B6-83AB-28104D18D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" t="685" r="973" b="47686"/>
          <a:stretch/>
        </p:blipFill>
        <p:spPr>
          <a:xfrm>
            <a:off x="1149286" y="1108333"/>
            <a:ext cx="1445772" cy="2942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39272B-ED38-4686-8965-3F02CDA0BA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45390" r="1404" b="1245"/>
          <a:stretch/>
        </p:blipFill>
        <p:spPr>
          <a:xfrm>
            <a:off x="2275786" y="1516587"/>
            <a:ext cx="1357537" cy="29397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0858663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787" y="123984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助攻阈值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4DB970-B57A-4C4F-919B-2EAEE914F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42" y="1194771"/>
            <a:ext cx="1896156" cy="32342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464062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142041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犯规阈值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EEE631-28F9-44CE-8BFE-82900137B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7"/>
          <a:stretch/>
        </p:blipFill>
        <p:spPr>
          <a:xfrm>
            <a:off x="1156822" y="1076487"/>
            <a:ext cx="1717743" cy="36032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859166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142041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抢断阈值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1FEAFB-4408-46DC-BF83-E062CAE3E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3" y="1162189"/>
            <a:ext cx="2394325" cy="32010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396755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142041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盖帽阈值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745052-6A65-4956-A2B7-CDFE528C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4" y="1038008"/>
            <a:ext cx="2013637" cy="35789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662507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158" y="1457530"/>
            <a:ext cx="4086441" cy="2536207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扣篮阈值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阈值为负数，概率变化幅度较小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说明扣篮个数对胜负影响相对较小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24FE7A-70AC-4DAE-9D2B-203FB1D6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92" y="1374637"/>
            <a:ext cx="2853226" cy="27019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46240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3">
            <a:extLst>
              <a:ext uri="{FF2B5EF4-FFF2-40B4-BE49-F238E27FC236}">
                <a16:creationId xmlns:a16="http://schemas.microsoft.com/office/drawing/2014/main" id="{C5E16A96-FF13-413B-AF43-0D0323FA7B0B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238126"/>
            <a:ext cx="3132138" cy="461964"/>
            <a:chOff x="0" y="-22"/>
            <a:chExt cx="1973" cy="291"/>
          </a:xfrm>
        </p:grpSpPr>
        <p:sp>
          <p:nvSpPr>
            <p:cNvPr id="6148" name="Line 4">
              <a:extLst>
                <a:ext uri="{FF2B5EF4-FFF2-40B4-BE49-F238E27FC236}">
                  <a16:creationId xmlns:a16="http://schemas.microsoft.com/office/drawing/2014/main" id="{16C7466A-6A1E-448F-8B69-8B25F693B9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17"/>
              <a:ext cx="1973" cy="16"/>
            </a:xfrm>
            <a:prstGeom prst="line">
              <a:avLst/>
            </a:prstGeom>
            <a:noFill/>
            <a:ln w="9525" cmpd="sng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" name="Rectangle 5">
              <a:extLst>
                <a:ext uri="{FF2B5EF4-FFF2-40B4-BE49-F238E27FC236}">
                  <a16:creationId xmlns:a16="http://schemas.microsoft.com/office/drawing/2014/main" id="{A021D6FF-74A1-46FD-965D-75800D5A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9"/>
              <a:ext cx="136" cy="45"/>
            </a:xfrm>
            <a:prstGeom prst="rect">
              <a:avLst/>
            </a:prstGeom>
            <a:solidFill>
              <a:srgbClr val="808080"/>
            </a:solidFill>
            <a:ln w="9525" cmpd="sng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" name="Text Box 6">
              <a:extLst>
                <a:ext uri="{FF2B5EF4-FFF2-40B4-BE49-F238E27FC236}">
                  <a16:creationId xmlns:a16="http://schemas.microsoft.com/office/drawing/2014/main" id="{5DC5F658-8E8C-4782-BC1E-939964AFD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" y="-22"/>
              <a:ext cx="17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zh-CN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内容占位符 6">
            <a:extLst>
              <a:ext uri="{FF2B5EF4-FFF2-40B4-BE49-F238E27FC236}">
                <a16:creationId xmlns:a16="http://schemas.microsoft.com/office/drawing/2014/main" id="{97945914-A00D-430D-B159-0A5B14F3F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2064"/>
          <a:stretch/>
        </p:blipFill>
        <p:spPr bwMode="auto">
          <a:xfrm>
            <a:off x="306159" y="1207789"/>
            <a:ext cx="5400600" cy="290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内容占位符 6">
            <a:extLst>
              <a:ext uri="{FF2B5EF4-FFF2-40B4-BE49-F238E27FC236}">
                <a16:creationId xmlns:a16="http://schemas.microsoft.com/office/drawing/2014/main" id="{7984B353-1CBE-4F39-86CE-D8390A06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844352"/>
            <a:ext cx="2605654" cy="3632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508" y="950082"/>
            <a:ext cx="7240983" cy="3782702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进攻篮板和扣篮阈值为负数，概率变化幅度较小，说明进攻篮板和扣篮对胜负影响相对较小。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（与进攻篮板相比）当防守篮板个数变化时，赢球概率变化幅度较大，防守篮板的个数对胜负影响更大。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大多数特征阈值小于平均值。分析原因为：主要是被那些比较激烈、双方参数差不多的比赛影响，这些比赛会导致平均值变大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将所有特征的平均值代入计算，发现赢得比赛的概率为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0.63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，说明北京队只要正常发挥就能赢得比赛，也说明北京队平均赢球次数比输球次数多。</a:t>
            </a:r>
          </a:p>
        </p:txBody>
      </p:sp>
    </p:spTree>
    <p:extLst>
      <p:ext uri="{BB962C8B-B14F-4D97-AF65-F5344CB8AC3E}">
        <p14:creationId xmlns:p14="http://schemas.microsoft.com/office/powerpoint/2010/main" val="560396283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为何会有不准确的地方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内容占位符 4">
            <a:extLst>
              <a:ext uri="{FF2B5EF4-FFF2-40B4-BE49-F238E27FC236}">
                <a16:creationId xmlns:a16="http://schemas.microsoft.com/office/drawing/2014/main" id="{4DF38502-7007-451D-A97C-7985F3FB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978240"/>
            <a:ext cx="2088232" cy="37142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BB6C76-110E-4A42-9E31-538E5D270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0" y="978240"/>
            <a:ext cx="2088232" cy="37142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8" name="Rectangle 10">
            <a:extLst>
              <a:ext uri="{FF2B5EF4-FFF2-40B4-BE49-F238E27FC236}">
                <a16:creationId xmlns:a16="http://schemas.microsoft.com/office/drawing/2014/main" id="{8B9AD8BE-9279-4B2F-A129-61A128F95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60" y="1421097"/>
            <a:ext cx="3064443" cy="326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数据不能反应比赛的全部，具有一定的“欺骗性”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只能反应大致趋势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总是有那种“得势不得分”的比赛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“势均力敌”判断困难</a:t>
            </a: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总结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5133490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32467-53DA-431B-A796-42419F39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0568" y="478839"/>
            <a:ext cx="8229600" cy="85725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北京首钢什么时候能赢球？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6129AFB-6470-4752-A94A-C430085F2EEA}"/>
              </a:ext>
            </a:extLst>
          </p:cNvPr>
          <p:cNvSpPr txBox="1">
            <a:spLocks/>
          </p:cNvSpPr>
          <p:nvPr/>
        </p:nvSpPr>
        <p:spPr bwMode="auto">
          <a:xfrm>
            <a:off x="323528" y="857170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北京首钢什么时候能赢球？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DD9A474-3A59-496F-85C6-88E42CE68DE9}"/>
              </a:ext>
            </a:extLst>
          </p:cNvPr>
          <p:cNvSpPr txBox="1">
            <a:spLocks/>
          </p:cNvSpPr>
          <p:nvPr/>
        </p:nvSpPr>
        <p:spPr bwMode="auto">
          <a:xfrm>
            <a:off x="914400" y="137702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4800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北京首钢什么时候能赢球？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0C1615B-5C76-4499-8A5E-03313B5F1200}"/>
              </a:ext>
            </a:extLst>
          </p:cNvPr>
          <p:cNvSpPr txBox="1">
            <a:spLocks/>
          </p:cNvSpPr>
          <p:nvPr/>
        </p:nvSpPr>
        <p:spPr bwMode="auto">
          <a:xfrm rot="2266792">
            <a:off x="4487709" y="2756211"/>
            <a:ext cx="211731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10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529F20E-E5E9-4C3C-BBC6-C24B054D094B}"/>
              </a:ext>
            </a:extLst>
          </p:cNvPr>
          <p:cNvSpPr txBox="1">
            <a:spLocks/>
          </p:cNvSpPr>
          <p:nvPr/>
        </p:nvSpPr>
        <p:spPr bwMode="auto">
          <a:xfrm rot="20369923">
            <a:off x="5861890" y="3332790"/>
            <a:ext cx="211731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7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EB7FB18-1C04-492F-BBF2-5EE22646E452}"/>
              </a:ext>
            </a:extLst>
          </p:cNvPr>
          <p:cNvSpPr txBox="1">
            <a:spLocks/>
          </p:cNvSpPr>
          <p:nvPr/>
        </p:nvSpPr>
        <p:spPr bwMode="auto">
          <a:xfrm>
            <a:off x="-1590172" y="2584196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6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什么时候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EE89AA2-AC76-4535-A268-8D402B8905E5}"/>
              </a:ext>
            </a:extLst>
          </p:cNvPr>
          <p:cNvSpPr txBox="1">
            <a:spLocks/>
          </p:cNvSpPr>
          <p:nvPr/>
        </p:nvSpPr>
        <p:spPr bwMode="auto">
          <a:xfrm>
            <a:off x="7500031" y="2159303"/>
            <a:ext cx="2691070" cy="301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200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F341747A-F9EE-4181-BF97-3EC4AB6A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0414"/>
            <a:ext cx="1974674" cy="19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49BE4AA-EC4D-497F-9022-CE98C5E3AB9D}"/>
              </a:ext>
            </a:extLst>
          </p:cNvPr>
          <p:cNvSpPr txBox="1">
            <a:spLocks/>
          </p:cNvSpPr>
          <p:nvPr/>
        </p:nvSpPr>
        <p:spPr bwMode="auto">
          <a:xfrm>
            <a:off x="444402" y="2977106"/>
            <a:ext cx="489654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60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什么时候</a:t>
            </a:r>
          </a:p>
        </p:txBody>
      </p:sp>
    </p:spTree>
    <p:extLst>
      <p:ext uri="{BB962C8B-B14F-4D97-AF65-F5344CB8AC3E}">
        <p14:creationId xmlns:p14="http://schemas.microsoft.com/office/powerpoint/2010/main" val="812941292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7C845-BC06-4782-B11D-52388CF3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4EB81-378E-4D6A-BCAD-FAC02558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7B243C4D-8005-4DBE-95DB-8F6B41E120CE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A10AA07-3C78-4444-8B1B-16E9836C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554DD41-FC66-444D-B30E-1AE641A02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55EDC161-0DF4-4A56-9686-FE48FF52F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301D680-60C4-4941-AF47-9E777A54BF05}"/>
              </a:ext>
            </a:extLst>
          </p:cNvPr>
          <p:cNvSpPr txBox="1"/>
          <p:nvPr/>
        </p:nvSpPr>
        <p:spPr>
          <a:xfrm>
            <a:off x="1907704" y="1996480"/>
            <a:ext cx="4752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作图得出阈值：</a:t>
            </a:r>
            <a:endParaRPr lang="en-US" altLang="zh-CN" dirty="0"/>
          </a:p>
          <a:p>
            <a:r>
              <a:rPr lang="zh-CN" altLang="en-US" dirty="0"/>
              <a:t>2分 0.51 3分 0.367 罚球 0.717 防守篮板 29   助攻 16.55      抢断8.29  失误 11.91 扣篮3.19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计算得出阈值：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分</a:t>
            </a:r>
            <a:r>
              <a:rPr lang="en-US" altLang="zh-CN" dirty="0"/>
              <a:t>0.65  3</a:t>
            </a:r>
            <a:r>
              <a:rPr lang="zh-CN" altLang="en-US" dirty="0"/>
              <a:t>分</a:t>
            </a:r>
            <a:r>
              <a:rPr lang="en-US" altLang="zh-CN" dirty="0"/>
              <a:t>0.50  </a:t>
            </a:r>
            <a:r>
              <a:rPr lang="zh-CN" altLang="en-US" dirty="0"/>
              <a:t>防守篮板</a:t>
            </a:r>
            <a:r>
              <a:rPr lang="en-US" altLang="zh-CN" dirty="0"/>
              <a:t>25 </a:t>
            </a:r>
            <a:r>
              <a:rPr lang="zh-CN" altLang="en-US" dirty="0"/>
              <a:t>助攻</a:t>
            </a:r>
            <a:r>
              <a:rPr lang="en-US" altLang="zh-CN" dirty="0"/>
              <a:t>13 </a:t>
            </a:r>
            <a:r>
              <a:rPr lang="zh-CN" altLang="en-US" dirty="0"/>
              <a:t>犯规</a:t>
            </a:r>
            <a:r>
              <a:rPr lang="en-US" altLang="zh-CN" dirty="0"/>
              <a:t>33  </a:t>
            </a:r>
            <a:r>
              <a:rPr lang="zh-CN" altLang="en-US" dirty="0"/>
              <a:t>抢断</a:t>
            </a:r>
            <a:r>
              <a:rPr lang="en-US" altLang="zh-CN" dirty="0"/>
              <a:t>4 </a:t>
            </a:r>
            <a:r>
              <a:rPr lang="zh-CN" altLang="en-US" dirty="0"/>
              <a:t>盖帽</a:t>
            </a:r>
            <a:r>
              <a:rPr lang="en-US" altLang="zh-CN" dirty="0"/>
              <a:t>12  </a:t>
            </a:r>
            <a:r>
              <a:rPr lang="zh-CN" altLang="en-US" dirty="0"/>
              <a:t>失误</a:t>
            </a:r>
            <a:r>
              <a:rPr lang="en-US" altLang="zh-CN" dirty="0"/>
              <a:t>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35138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近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场比赛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D7DF9FF-DB39-49B4-B56C-A098BABCB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1708448"/>
            <a:ext cx="9077325" cy="2714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F28CF7-BA2A-45E0-A42A-9F993110C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" y="2624734"/>
            <a:ext cx="9072563" cy="238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3EB6AD-F2D6-4087-A414-5503E0982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3580656"/>
            <a:ext cx="9048750" cy="2333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4922AE-D40F-4ECA-B102-0771D4CFF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7" y="3813347"/>
            <a:ext cx="9063038" cy="2524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B7915C-0933-4214-A4EC-F3FC10A9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1952278"/>
            <a:ext cx="9029700" cy="233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3FC265-6462-495C-B2F7-3F52685E2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467"/>
            <a:ext cx="9063038" cy="2762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B2B24BE-A9AC-43E8-8B5D-1710D3AF50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" y="1240351"/>
            <a:ext cx="9048750" cy="3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3541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本赛季数据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74734EA-3170-47A5-9917-2F73F5299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" y="1273919"/>
            <a:ext cx="9115425" cy="2905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C039B51-4B38-4F62-A201-6E9DC455B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" y="997694"/>
            <a:ext cx="9039225" cy="276225"/>
          </a:xfrm>
          <a:prstGeom prst="rect">
            <a:avLst/>
          </a:prstGeom>
        </p:spPr>
      </p:pic>
      <p:grpSp>
        <p:nvGrpSpPr>
          <p:cNvPr id="20" name="Group 5">
            <a:extLst>
              <a:ext uri="{FF2B5EF4-FFF2-40B4-BE49-F238E27FC236}">
                <a16:creationId xmlns:a16="http://schemas.microsoft.com/office/drawing/2014/main" id="{3C94B038-49AA-404A-BFAD-E51CBF2B1964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1924472"/>
            <a:ext cx="6191250" cy="618714"/>
            <a:chOff x="0" y="0"/>
            <a:chExt cx="3900" cy="408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7F3C3C2E-9686-4F97-A755-CF35A668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FEF07523-4AFE-49A6-818F-C459E5D27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A598A272-0030-4EC3-A8B2-8E023D4D1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曾经数据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2052F7C-393A-464F-B94F-78C06058AB07}"/>
              </a:ext>
            </a:extLst>
          </p:cNvPr>
          <p:cNvSpPr txBox="1"/>
          <p:nvPr/>
        </p:nvSpPr>
        <p:spPr>
          <a:xfrm>
            <a:off x="-1016" y="329262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13-14(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D78F86-EBC6-440F-9534-EDED76DBF274}"/>
              </a:ext>
            </a:extLst>
          </p:cNvPr>
          <p:cNvSpPr txBox="1"/>
          <p:nvPr/>
        </p:nvSpPr>
        <p:spPr>
          <a:xfrm>
            <a:off x="-1016" y="380771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14-15(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70C0C0-1B9B-46ED-8648-627854567A15}"/>
              </a:ext>
            </a:extLst>
          </p:cNvPr>
          <p:cNvSpPr txBox="1"/>
          <p:nvPr/>
        </p:nvSpPr>
        <p:spPr>
          <a:xfrm>
            <a:off x="35496" y="450173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15-16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254A60D-DCCA-4839-B465-517C74F5A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" y="2668430"/>
            <a:ext cx="8297956" cy="253576"/>
          </a:xfrm>
          <a:prstGeom prst="rect">
            <a:avLst/>
          </a:prstGeom>
        </p:spPr>
      </p:pic>
      <p:pic>
        <p:nvPicPr>
          <p:cNvPr id="28" name="内容占位符 14">
            <a:extLst>
              <a:ext uri="{FF2B5EF4-FFF2-40B4-BE49-F238E27FC236}">
                <a16:creationId xmlns:a16="http://schemas.microsoft.com/office/drawing/2014/main" id="{C5FC2B1F-DA46-4AC1-B22C-9ADCD6FA7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422" y="2913712"/>
            <a:ext cx="8229600" cy="2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994D630-117B-49BA-82BD-F69063E4D602}"/>
              </a:ext>
            </a:extLst>
          </p:cNvPr>
          <p:cNvSpPr txBox="1"/>
          <p:nvPr/>
        </p:nvSpPr>
        <p:spPr>
          <a:xfrm>
            <a:off x="35496" y="286191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11-12(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D76F023-4AC7-4A1C-8F3D-BEE067654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6" y="3285961"/>
            <a:ext cx="8365098" cy="26005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A01479F-87A4-4DDB-ABB0-B88833E2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2" y="3672624"/>
            <a:ext cx="8141600" cy="5306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730B9EE-E015-4878-94D3-986876B54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2" y="4338903"/>
            <a:ext cx="8141600" cy="5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3214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5DF24-D5A7-418E-9954-4CE69126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810B6-BAFB-4CFA-B7B0-117FA75A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3ED30-BE66-4E5D-80DD-63D61DF5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097"/>
            <a:ext cx="9144000" cy="2584893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03F9C0C-9385-41E9-8A2D-1BB28921C2AC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55A1DD1-9E69-45C6-8F6F-9F4031F6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CA683A6E-D265-4D97-8CC0-ACDB05FDE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2B78E718-632B-4403-8404-89BADAE7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本赛季三分排名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705905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怎么才能赢？！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10">
            <a:extLst>
              <a:ext uri="{FF2B5EF4-FFF2-40B4-BE49-F238E27FC236}">
                <a16:creationId xmlns:a16="http://schemas.microsoft.com/office/drawing/2014/main" id="{8B9AD8BE-9279-4B2F-A129-61A128F95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184320"/>
            <a:ext cx="3672408" cy="245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赶紧练投篮：尤其是</a:t>
            </a: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三分球、三分球、三分球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篮板球</a:t>
            </a: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少点犯规</a:t>
            </a: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75F12B28-B544-4C32-8F61-D545ABD3C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3F4"/>
              </a:clrFrom>
              <a:clrTo>
                <a:srgbClr val="F7F3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1" t="31012" r="22974" b="8853"/>
          <a:stretch/>
        </p:blipFill>
        <p:spPr bwMode="auto">
          <a:xfrm>
            <a:off x="3275856" y="2745978"/>
            <a:ext cx="936104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95409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致谢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10">
            <a:extLst>
              <a:ext uri="{FF2B5EF4-FFF2-40B4-BE49-F238E27FC236}">
                <a16:creationId xmlns:a16="http://schemas.microsoft.com/office/drawing/2014/main" id="{8B9AD8BE-9279-4B2F-A129-61A128F95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996480"/>
            <a:ext cx="3672408" cy="165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感谢老师和师兄的帮助！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我们还有很多不足的地方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大家谅解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797AE0D-551B-4FA9-B87E-0B03B29F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25729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9225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A84CF-6D97-440E-9C6E-84816155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91587C-C138-4AD8-B085-ED891EB18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330490"/>
            <a:ext cx="4960888" cy="294104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477DA7-E28D-4505-A9A9-76D83E173A12}"/>
              </a:ext>
            </a:extLst>
          </p:cNvPr>
          <p:cNvSpPr/>
          <p:nvPr/>
        </p:nvSpPr>
        <p:spPr bwMode="auto">
          <a:xfrm>
            <a:off x="3203848" y="1258482"/>
            <a:ext cx="288032" cy="30850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3528D6-4CAE-4AB1-871D-97A9F33B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700336"/>
            <a:ext cx="2968518" cy="39843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5F8A-9561-42D3-9A5E-78123769BF99}"/>
              </a:ext>
            </a:extLst>
          </p:cNvPr>
          <p:cNvSpPr/>
          <p:nvPr/>
        </p:nvSpPr>
        <p:spPr bwMode="auto">
          <a:xfrm>
            <a:off x="5868145" y="2932584"/>
            <a:ext cx="2933463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98525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7E26556-5FD8-4B9A-9DE3-BBBE1A7B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Rectangle 3">
            <a:extLst>
              <a:ext uri="{FF2B5EF4-FFF2-40B4-BE49-F238E27FC236}">
                <a16:creationId xmlns:a16="http://schemas.microsoft.com/office/drawing/2014/main" id="{CCBFD95D-1F75-4A48-9173-C739C42AC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1867960"/>
            <a:ext cx="6750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D. Hunter, "Matplotlib: A 2D Graphics Environment", Computing in Science &amp; Engineering, vol. 9, no. 3, pp. 90-95, 2007.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AEC70E-0B1D-476A-A023-A89C754D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-201" r="19673" b="87066"/>
          <a:stretch/>
        </p:blipFill>
        <p:spPr bwMode="auto">
          <a:xfrm>
            <a:off x="5250213" y="0"/>
            <a:ext cx="3888432" cy="6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6AC3C5E-176C-407B-914A-BFEBA3300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813" y="337610"/>
            <a:ext cx="27392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E6AF70D6-CC19-4959-8523-529A51375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2501900"/>
            <a:ext cx="4572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6000">
                <a:solidFill>
                  <a:srgbClr val="F8F8F8"/>
                </a:solidFill>
                <a:latin typeface="Elephant" panose="02020904090505020303" pitchFamily="18" charset="0"/>
                <a:ea typeface="叶根友行书繁" pitchFamily="2" charset="-122"/>
              </a:rPr>
              <a:t>Thank you 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652929E-BD54-4EEC-AFD4-2039B28F4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487F705-5031-4F57-9A0A-42F61BE77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-201" r="19673" b="87066"/>
          <a:stretch/>
        </p:blipFill>
        <p:spPr bwMode="auto">
          <a:xfrm>
            <a:off x="5250213" y="0"/>
            <a:ext cx="3888432" cy="6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8559-74E5-4CB5-9927-A4D888C8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D4A6C-9016-4C84-9293-C055B0A33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为何选题？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北京首钢什么时候能赢球？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（球迷根据结果可预估比赛结果）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（可能对球队有简单指导意义）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377ECF9E-1B77-48CD-93DA-B16D4FE45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50" y="238126"/>
            <a:ext cx="2736850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zh-CN" sz="2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0BC8DDA3-5F97-4A5E-87BB-46DFBBDDDA10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238126"/>
            <a:ext cx="3132138" cy="461964"/>
            <a:chOff x="0" y="-22"/>
            <a:chExt cx="1973" cy="291"/>
          </a:xfrm>
        </p:grpSpPr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2C9DF82A-F90F-4845-A650-9E4CB821E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17"/>
              <a:ext cx="1973" cy="16"/>
            </a:xfrm>
            <a:prstGeom prst="line">
              <a:avLst/>
            </a:prstGeom>
            <a:noFill/>
            <a:ln w="9525" cmpd="sng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CA12D9FF-F577-46E5-82F3-60495A39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9"/>
              <a:ext cx="136" cy="45"/>
            </a:xfrm>
            <a:prstGeom prst="rect">
              <a:avLst/>
            </a:prstGeom>
            <a:solidFill>
              <a:srgbClr val="808080"/>
            </a:solidFill>
            <a:ln w="9525" cmpd="sng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CBCBDC82-20B8-4442-8F96-A895E8F8E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" y="-22"/>
              <a:ext cx="17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zh-CN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37465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爬虫部分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3727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希望获得的数据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39D5B4-6879-4EAE-AAB9-0089587D2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r="1963"/>
          <a:stretch/>
        </p:blipFill>
        <p:spPr>
          <a:xfrm>
            <a:off x="878491" y="1008979"/>
            <a:ext cx="7385432" cy="34194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D445BF-7D08-4FCD-BC28-E49E8EF65C12}"/>
              </a:ext>
            </a:extLst>
          </p:cNvPr>
          <p:cNvSpPr/>
          <p:nvPr/>
        </p:nvSpPr>
        <p:spPr bwMode="auto">
          <a:xfrm>
            <a:off x="759826" y="1752938"/>
            <a:ext cx="7569198" cy="248543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A74D66-3607-4364-8B23-206F8710F3C5}"/>
              </a:ext>
            </a:extLst>
          </p:cNvPr>
          <p:cNvSpPr/>
          <p:nvPr/>
        </p:nvSpPr>
        <p:spPr bwMode="auto">
          <a:xfrm>
            <a:off x="1619672" y="1975858"/>
            <a:ext cx="1008112" cy="2462758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737B3754-C984-4362-93E7-EE2B424C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009" y="2000139"/>
            <a:ext cx="2109736" cy="44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交战信息（仅我方）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8EDA576-E15F-4829-8439-1E30CDA9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4043977"/>
            <a:ext cx="3168352" cy="44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点入链接可获得双方交战信息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062" y="3407696"/>
            <a:ext cx="2109736" cy="1653273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solidFill>
              <a:srgbClr val="20527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45000"/>
              </a:lnSpc>
            </a:pPr>
            <a:r>
              <a:rPr lang="en-US" altLang="zh-CN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</a:t>
            </a:r>
            <a:r>
              <a:rPr lang="en-US" altLang="zh-CN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 algn="just">
              <a:lnSpc>
                <a:spcPct val="145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爬取此处的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在上一步指向的界面获取双方信息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C8A74CA-D47D-49CD-AE30-B40AEF7DC455}"/>
              </a:ext>
            </a:extLst>
          </p:cNvPr>
          <p:cNvCxnSpPr/>
          <p:nvPr/>
        </p:nvCxnSpPr>
        <p:spPr bwMode="auto">
          <a:xfrm>
            <a:off x="2756372" y="3207238"/>
            <a:ext cx="4119884" cy="6281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0527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0587275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CA311-9E22-4F35-9D6B-EBDBEE78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64" y="1008246"/>
            <a:ext cx="7376057" cy="3508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78"/>
              <a:ext cx="216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主要问题（网页为动态网页）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2BB29CF-4C87-48DA-8542-FCEC700CC25D}"/>
              </a:ext>
            </a:extLst>
          </p:cNvPr>
          <p:cNvSpPr/>
          <p:nvPr/>
        </p:nvSpPr>
        <p:spPr bwMode="auto">
          <a:xfrm>
            <a:off x="1043608" y="1348407"/>
            <a:ext cx="1982162" cy="329876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11A58D5E-BF62-453B-9190-0240F31FB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930287"/>
            <a:ext cx="4320480" cy="8501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赛季为用户手动查询</a:t>
            </a:r>
            <a:endParaRPr lang="en-US" altLang="zh-CN" b="1" dirty="0">
              <a:solidFill>
                <a:srgbClr val="2052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直接爬取网页源码只能获取</a:t>
            </a:r>
            <a:r>
              <a:rPr lang="en-US" altLang="zh-CN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20-21</a:t>
            </a: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endParaRPr lang="en-US" altLang="zh-CN" b="1" dirty="0">
              <a:solidFill>
                <a:srgbClr val="2052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9E88E4-9102-496D-A85A-0DE855C3E67C}"/>
              </a:ext>
            </a:extLst>
          </p:cNvPr>
          <p:cNvSpPr/>
          <p:nvPr/>
        </p:nvSpPr>
        <p:spPr bwMode="auto">
          <a:xfrm>
            <a:off x="3347864" y="2932584"/>
            <a:ext cx="4995720" cy="25444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4814D56-91F4-419C-81FD-E5E8C5143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3378559"/>
            <a:ext cx="4320480" cy="8501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这些数据使用普通的源码爬取方法</a:t>
            </a:r>
            <a:endParaRPr lang="en-US" altLang="zh-CN" b="1" dirty="0">
              <a:solidFill>
                <a:srgbClr val="2052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爬到的数据为空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360724AC-C85D-4B52-817A-E5B987881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41" y="2760004"/>
            <a:ext cx="2533251" cy="2188804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solidFill>
              <a:srgbClr val="20527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解决方法：</a:t>
            </a:r>
            <a:r>
              <a:rPr lang="en-US" altLang="zh-CN" sz="2400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selenium</a:t>
            </a:r>
            <a:endParaRPr lang="zh-CN" altLang="en-US" sz="2400" b="1" dirty="0">
              <a:solidFill>
                <a:srgbClr val="20527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一个用于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应用程序测试的工具。可以直接运行在浏览器中，</a:t>
            </a:r>
            <a:r>
              <a:rPr lang="zh-CN" altLang="en-US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就像真正的用户在操作一样</a:t>
            </a:r>
          </a:p>
        </p:txBody>
      </p:sp>
    </p:spTree>
    <p:extLst>
      <p:ext uri="{BB962C8B-B14F-4D97-AF65-F5344CB8AC3E}">
        <p14:creationId xmlns:p14="http://schemas.microsoft.com/office/powerpoint/2010/main" val="208869121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Pages>0</Pages>
  <Words>1357</Words>
  <Characters>0</Characters>
  <Application>Microsoft Office PowerPoint</Application>
  <DocSecurity>0</DocSecurity>
  <PresentationFormat>自定义</PresentationFormat>
  <Lines>0</Lines>
  <Paragraphs>240</Paragraphs>
  <Slides>51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等线</vt:lpstr>
      <vt:lpstr>華康流風體</vt:lpstr>
      <vt:lpstr>楷体</vt:lpstr>
      <vt:lpstr>微软雅黑</vt:lpstr>
      <vt:lpstr>Arial</vt:lpstr>
      <vt:lpstr>Calibri</vt:lpstr>
      <vt:lpstr>Elephant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北京首钢什么时候能赢球？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www.ftpdown.com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fighting！</dc:creator>
  <cp:keywords/>
  <dc:description/>
  <cp:lastModifiedBy>苏世龙</cp:lastModifiedBy>
  <cp:revision>70</cp:revision>
  <dcterms:created xsi:type="dcterms:W3CDTF">2011-06-06T02:09:22Z</dcterms:created>
  <dcterms:modified xsi:type="dcterms:W3CDTF">2020-12-27T16:14:23Z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